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5" r:id="rId2"/>
  </p:sldMasterIdLst>
  <p:notesMasterIdLst>
    <p:notesMasterId r:id="rId8"/>
  </p:notes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1"/>
    <p:restoredTop sz="71769"/>
  </p:normalViewPr>
  <p:slideViewPr>
    <p:cSldViewPr snapToGrid="0">
      <p:cViewPr varScale="1">
        <p:scale>
          <a:sx n="90" d="100"/>
          <a:sy n="90" d="100"/>
        </p:scale>
        <p:origin x="20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9945673250265753"/>
          <c:y val="2.0501638478622124E-2"/>
          <c:w val="0.63415852882996759"/>
          <c:h val="0.8050740691311890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 Error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Sheet1!$A$2:$A$13</c:f>
              <c:strCache>
                <c:ptCount val="12"/>
                <c:pt idx="0">
                  <c:v>2 Hidden Layers: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  <c:pt idx="6">
                  <c:v>3 Hidden Layers:</c:v>
                </c:pt>
                <c:pt idx="7">
                  <c:v>64</c:v>
                </c:pt>
                <c:pt idx="8">
                  <c:v>128</c:v>
                </c:pt>
                <c:pt idx="9">
                  <c:v>256</c:v>
                </c:pt>
                <c:pt idx="10">
                  <c:v>512</c:v>
                </c:pt>
                <c:pt idx="11">
                  <c:v>1024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1">
                  <c:v>5.0500000000000003E-2</c:v>
                </c:pt>
                <c:pt idx="2">
                  <c:v>5.0200000000000002E-2</c:v>
                </c:pt>
                <c:pt idx="3">
                  <c:v>5.0299999999999997E-2</c:v>
                </c:pt>
                <c:pt idx="4">
                  <c:v>5.1299999999999998E-2</c:v>
                </c:pt>
                <c:pt idx="5">
                  <c:v>5.11E-2</c:v>
                </c:pt>
                <c:pt idx="7">
                  <c:v>5.1299999999999998E-2</c:v>
                </c:pt>
                <c:pt idx="8">
                  <c:v>5.2200000000000003E-2</c:v>
                </c:pt>
                <c:pt idx="9">
                  <c:v>5.11E-2</c:v>
                </c:pt>
                <c:pt idx="10">
                  <c:v>5.1200000000000002E-2</c:v>
                </c:pt>
                <c:pt idx="11">
                  <c:v>4.9099999999999998E-2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3C-A644-83AF-090435EDA4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 Error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Sheet1!$A$2:$A$13</c:f>
              <c:strCache>
                <c:ptCount val="12"/>
                <c:pt idx="0">
                  <c:v>2 Hidden Layers: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  <c:pt idx="6">
                  <c:v>3 Hidden Layers:</c:v>
                </c:pt>
                <c:pt idx="7">
                  <c:v>64</c:v>
                </c:pt>
                <c:pt idx="8">
                  <c:v>128</c:v>
                </c:pt>
                <c:pt idx="9">
                  <c:v>256</c:v>
                </c:pt>
                <c:pt idx="10">
                  <c:v>512</c:v>
                </c:pt>
                <c:pt idx="11">
                  <c:v>1024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1">
                  <c:v>5.0700000000000002E-2</c:v>
                </c:pt>
                <c:pt idx="2">
                  <c:v>5.0599999999999999E-2</c:v>
                </c:pt>
                <c:pt idx="3">
                  <c:v>5.0500000000000003E-2</c:v>
                </c:pt>
                <c:pt idx="4">
                  <c:v>5.1400000000000001E-2</c:v>
                </c:pt>
                <c:pt idx="5">
                  <c:v>5.1700000000000003E-2</c:v>
                </c:pt>
                <c:pt idx="7">
                  <c:v>5.1400000000000001E-2</c:v>
                </c:pt>
                <c:pt idx="8">
                  <c:v>5.2299999999999999E-2</c:v>
                </c:pt>
                <c:pt idx="9">
                  <c:v>5.1200000000000002E-2</c:v>
                </c:pt>
                <c:pt idx="10">
                  <c:v>5.1799999999999999E-2</c:v>
                </c:pt>
                <c:pt idx="11">
                  <c:v>5.5399999999999998E-2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3C-A644-83AF-090435EDA41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298845983"/>
        <c:axId val="1299051455"/>
      </c:barChart>
      <c:catAx>
        <c:axId val="129884598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IT"/>
          </a:p>
        </c:txPr>
        <c:crossAx val="1299051455"/>
        <c:crosses val="autoZero"/>
        <c:auto val="1"/>
        <c:lblAlgn val="ctr"/>
        <c:lblOffset val="100"/>
        <c:noMultiLvlLbl val="0"/>
      </c:catAx>
      <c:valAx>
        <c:axId val="1299051455"/>
        <c:scaling>
          <c:orientation val="minMax"/>
          <c:max val="6.0000000000000012E-2"/>
          <c:min val="4.0000000000000008E-2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GB"/>
                  <a:t>RMSE</a:t>
                </a:r>
              </a:p>
            </c:rich>
          </c:tx>
          <c:layout>
            <c:manualLayout>
              <c:xMode val="edge"/>
              <c:yMode val="edge"/>
              <c:x val="0.54304633349402753"/>
              <c:y val="0.9095539837181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IT"/>
            </a:p>
          </c:txPr>
        </c:title>
        <c:numFmt formatCode="General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IT"/>
          </a:p>
        </c:txPr>
        <c:crossAx val="1298845983"/>
        <c:crosses val="autoZero"/>
        <c:crossBetween val="between"/>
        <c:majorUnit val="5.000000000000001E-3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640250682950346"/>
          <c:y val="2.4960785227290368E-3"/>
          <c:w val="0.31148513578659809"/>
          <c:h val="0.11393432194404783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IT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31580767040347824"/>
          <c:y val="2.3456995760145368E-2"/>
          <c:w val="0.62498618225314118"/>
          <c:h val="0.7933454472037149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 Error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Sheet1!$A$2:$A$11</c:f>
              <c:strCache>
                <c:ptCount val="10"/>
                <c:pt idx="0">
                  <c:v>2 Hidden Layers:</c:v>
                </c:pt>
                <c:pt idx="1">
                  <c:v>[64,128]</c:v>
                </c:pt>
                <c:pt idx="2">
                  <c:v>[128,128]</c:v>
                </c:pt>
                <c:pt idx="3">
                  <c:v>[128,256]</c:v>
                </c:pt>
                <c:pt idx="4">
                  <c:v>[256,256]</c:v>
                </c:pt>
                <c:pt idx="5">
                  <c:v>[256,512]</c:v>
                </c:pt>
                <c:pt idx="6">
                  <c:v>3 Hidden Layers:</c:v>
                </c:pt>
                <c:pt idx="7">
                  <c:v>[64,128,256]</c:v>
                </c:pt>
                <c:pt idx="8">
                  <c:v>[128,256,512]</c:v>
                </c:pt>
                <c:pt idx="9">
                  <c:v>[256,512,1024]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1">
                  <c:v>0.05</c:v>
                </c:pt>
                <c:pt idx="2">
                  <c:v>4.9700000000000001E-2</c:v>
                </c:pt>
                <c:pt idx="3">
                  <c:v>4.9299999999999997E-2</c:v>
                </c:pt>
                <c:pt idx="4">
                  <c:v>4.8599999999999997E-2</c:v>
                </c:pt>
                <c:pt idx="5">
                  <c:v>4.8399999999999999E-2</c:v>
                </c:pt>
                <c:pt idx="7">
                  <c:v>4.7899999999999998E-2</c:v>
                </c:pt>
                <c:pt idx="8">
                  <c:v>4.6800000000000001E-2</c:v>
                </c:pt>
                <c:pt idx="9">
                  <c:v>4.5499999999999999E-2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05-EF47-9196-E717500525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 Error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Sheet1!$A$2:$A$11</c:f>
              <c:strCache>
                <c:ptCount val="10"/>
                <c:pt idx="0">
                  <c:v>2 Hidden Layers:</c:v>
                </c:pt>
                <c:pt idx="1">
                  <c:v>[64,128]</c:v>
                </c:pt>
                <c:pt idx="2">
                  <c:v>[128,128]</c:v>
                </c:pt>
                <c:pt idx="3">
                  <c:v>[128,256]</c:v>
                </c:pt>
                <c:pt idx="4">
                  <c:v>[256,256]</c:v>
                </c:pt>
                <c:pt idx="5">
                  <c:v>[256,512]</c:v>
                </c:pt>
                <c:pt idx="6">
                  <c:v>3 Hidden Layers:</c:v>
                </c:pt>
                <c:pt idx="7">
                  <c:v>[64,128,256]</c:v>
                </c:pt>
                <c:pt idx="8">
                  <c:v>[128,256,512]</c:v>
                </c:pt>
                <c:pt idx="9">
                  <c:v>[256,512,1024]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1">
                  <c:v>0.05</c:v>
                </c:pt>
                <c:pt idx="2">
                  <c:v>0.05</c:v>
                </c:pt>
                <c:pt idx="3">
                  <c:v>4.9799999999999997E-2</c:v>
                </c:pt>
                <c:pt idx="4">
                  <c:v>4.9200000000000001E-2</c:v>
                </c:pt>
                <c:pt idx="5">
                  <c:v>4.9099999999999998E-2</c:v>
                </c:pt>
                <c:pt idx="7">
                  <c:v>4.8599999999999997E-2</c:v>
                </c:pt>
                <c:pt idx="8">
                  <c:v>4.8000000000000001E-2</c:v>
                </c:pt>
                <c:pt idx="9">
                  <c:v>4.7E-2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05-EF47-9196-E717500525A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1"/>
        <c:overlap val="2"/>
        <c:axId val="513005872"/>
        <c:axId val="513034832"/>
      </c:barChart>
      <c:catAx>
        <c:axId val="51300587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IT"/>
          </a:p>
        </c:txPr>
        <c:crossAx val="513034832"/>
        <c:crosses val="autoZero"/>
        <c:auto val="1"/>
        <c:lblAlgn val="ctr"/>
        <c:lblOffset val="100"/>
        <c:noMultiLvlLbl val="0"/>
      </c:catAx>
      <c:valAx>
        <c:axId val="513034832"/>
        <c:scaling>
          <c:orientation val="minMax"/>
          <c:max val="5.5000000000000007E-2"/>
          <c:min val="3.0000000000000006E-2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l-GR"/>
                  <a:t>R</a:t>
                </a:r>
                <a:r>
                  <a:rPr lang="en-US"/>
                  <a:t>MSE</a:t>
                </a:r>
                <a:endParaRPr lang="en-GB"/>
              </a:p>
            </c:rich>
          </c:tx>
          <c:layout>
            <c:manualLayout>
              <c:xMode val="edge"/>
              <c:yMode val="edge"/>
              <c:x val="0.59347533553185305"/>
              <c:y val="0.914865401063388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IT"/>
            </a:p>
          </c:txPr>
        </c:title>
        <c:numFmt formatCode="General" sourceLinked="1"/>
        <c:majorTickMark val="out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IT"/>
          </a:p>
        </c:txPr>
        <c:crossAx val="513005872"/>
        <c:crosses val="autoZero"/>
        <c:crossBetween val="between"/>
        <c:majorUnit val="1.0000000000000002E-2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957495098689792"/>
          <c:y val="0"/>
          <c:w val="0.47361692333796446"/>
          <c:h val="9.0106640034965449E-2"/>
        </c:manualLayout>
      </c:layout>
      <c:overlay val="0"/>
      <c:spPr>
        <a:solidFill>
          <a:sysClr val="window" lastClr="FFFFFF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" lastClr="FFFFFF"/>
    </a:solidFill>
    <a:ln w="9525" cap="flat" cmpd="sng" algn="ctr">
      <a:noFill/>
      <a:round/>
    </a:ln>
    <a:effectLst/>
  </c:spPr>
  <c:txPr>
    <a:bodyPr/>
    <a:lstStyle/>
    <a:p>
      <a:pPr>
        <a:defRPr sz="1600" u="none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IT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91C7B-AA6F-4C4D-A252-2246E5ABD99F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B8E96-1924-4F40-B75E-21199DD456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7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B8E96-1924-4F40-B75E-21199DD456F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08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B8E96-1924-4F40-B75E-21199DD456F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093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B8E96-1924-4F40-B75E-21199DD456F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547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B8E96-1924-4F40-B75E-21199DD456F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250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B8E96-1924-4F40-B75E-21199DD456F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397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50967" y="2940500"/>
            <a:ext cx="7010400" cy="21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>
                <a:solidFill>
                  <a:srgbClr val="2411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50967" y="5180867"/>
            <a:ext cx="4920800" cy="624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0"/>
            <a:ext cx="6303735" cy="3009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186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>
            <a:spLocks noGrp="1"/>
          </p:cNvSpPr>
          <p:nvPr>
            <p:ph type="title" hasCustomPrompt="1"/>
          </p:nvPr>
        </p:nvSpPr>
        <p:spPr>
          <a:xfrm>
            <a:off x="5435133" y="3061867"/>
            <a:ext cx="5124400" cy="144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5435133" y="4568933"/>
            <a:ext cx="51244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888267" y="3848834"/>
            <a:ext cx="6303735" cy="3009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2818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0146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974511"/>
            <a:ext cx="979600" cy="59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3" hasCustomPrompt="1"/>
          </p:nvPr>
        </p:nvSpPr>
        <p:spPr>
          <a:xfrm>
            <a:off x="960000" y="3987321"/>
            <a:ext cx="979600" cy="59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4" hasCustomPrompt="1"/>
          </p:nvPr>
        </p:nvSpPr>
        <p:spPr>
          <a:xfrm>
            <a:off x="4408000" y="1974511"/>
            <a:ext cx="979600" cy="59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5" hasCustomPrompt="1"/>
          </p:nvPr>
        </p:nvSpPr>
        <p:spPr>
          <a:xfrm>
            <a:off x="4408000" y="3987321"/>
            <a:ext cx="979600" cy="59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6" hasCustomPrompt="1"/>
          </p:nvPr>
        </p:nvSpPr>
        <p:spPr>
          <a:xfrm>
            <a:off x="7856000" y="1974511"/>
            <a:ext cx="979600" cy="59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7" hasCustomPrompt="1"/>
          </p:nvPr>
        </p:nvSpPr>
        <p:spPr>
          <a:xfrm>
            <a:off x="7856000" y="3987321"/>
            <a:ext cx="979600" cy="59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960000" y="2701933"/>
            <a:ext cx="3376000" cy="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8"/>
          </p:nvPr>
        </p:nvSpPr>
        <p:spPr>
          <a:xfrm>
            <a:off x="4408000" y="2701933"/>
            <a:ext cx="3376000" cy="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9"/>
          </p:nvPr>
        </p:nvSpPr>
        <p:spPr>
          <a:xfrm>
            <a:off x="7856000" y="2701933"/>
            <a:ext cx="3376000" cy="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3"/>
          </p:nvPr>
        </p:nvSpPr>
        <p:spPr>
          <a:xfrm>
            <a:off x="960000" y="4726533"/>
            <a:ext cx="33760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4"/>
          </p:nvPr>
        </p:nvSpPr>
        <p:spPr>
          <a:xfrm>
            <a:off x="4408000" y="4726533"/>
            <a:ext cx="33760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7856000" y="4726533"/>
            <a:ext cx="33760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grpSp>
        <p:nvGrpSpPr>
          <p:cNvPr id="104" name="Google Shape;104;p13"/>
          <p:cNvGrpSpPr/>
          <p:nvPr/>
        </p:nvGrpSpPr>
        <p:grpSpPr>
          <a:xfrm>
            <a:off x="0" y="5"/>
            <a:ext cx="12192005" cy="6857995"/>
            <a:chOff x="0" y="4"/>
            <a:chExt cx="9144004" cy="5143496"/>
          </a:xfrm>
        </p:grpSpPr>
        <p:pic>
          <p:nvPicPr>
            <p:cNvPr id="105" name="Google Shape;105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13"/>
          <p:cNvGrpSpPr/>
          <p:nvPr/>
        </p:nvGrpSpPr>
        <p:grpSpPr>
          <a:xfrm rot="-10539848" flipH="1">
            <a:off x="8144751" y="5398767"/>
            <a:ext cx="6098535" cy="4638956"/>
            <a:chOff x="1522650" y="1117750"/>
            <a:chExt cx="4574075" cy="3479350"/>
          </a:xfrm>
        </p:grpSpPr>
        <p:sp>
          <p:nvSpPr>
            <p:cNvPr id="108" name="Google Shape;108;p13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70366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4"/>
          <p:cNvGrpSpPr/>
          <p:nvPr/>
        </p:nvGrpSpPr>
        <p:grpSpPr>
          <a:xfrm>
            <a:off x="1" y="0"/>
            <a:ext cx="12192001" cy="6858000"/>
            <a:chOff x="0" y="0"/>
            <a:chExt cx="9144001" cy="5143500"/>
          </a:xfrm>
        </p:grpSpPr>
        <p:pic>
          <p:nvPicPr>
            <p:cNvPr id="112" name="Google Shape;112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14"/>
          <p:cNvGrpSpPr/>
          <p:nvPr/>
        </p:nvGrpSpPr>
        <p:grpSpPr>
          <a:xfrm rot="10800000">
            <a:off x="8938969" y="5082263"/>
            <a:ext cx="6098767" cy="4639133"/>
            <a:chOff x="1522650" y="1117750"/>
            <a:chExt cx="4574075" cy="3479350"/>
          </a:xfrm>
        </p:grpSpPr>
        <p:sp>
          <p:nvSpPr>
            <p:cNvPr id="115" name="Google Shape;115;p14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5992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5"/>
          <p:cNvGrpSpPr/>
          <p:nvPr/>
        </p:nvGrpSpPr>
        <p:grpSpPr>
          <a:xfrm>
            <a:off x="0" y="5"/>
            <a:ext cx="12192005" cy="6857995"/>
            <a:chOff x="0" y="4"/>
            <a:chExt cx="9144004" cy="5143496"/>
          </a:xfrm>
        </p:grpSpPr>
        <p:pic>
          <p:nvPicPr>
            <p:cNvPr id="120" name="Google Shape;120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5"/>
          <p:cNvGrpSpPr/>
          <p:nvPr/>
        </p:nvGrpSpPr>
        <p:grpSpPr>
          <a:xfrm rot="-10539848" flipH="1">
            <a:off x="8144751" y="5398767"/>
            <a:ext cx="6098535" cy="4638956"/>
            <a:chOff x="1522650" y="1117750"/>
            <a:chExt cx="4574075" cy="3479350"/>
          </a:xfrm>
        </p:grpSpPr>
        <p:sp>
          <p:nvSpPr>
            <p:cNvPr id="123" name="Google Shape;123;p15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5185567" y="1333400"/>
            <a:ext cx="4274000" cy="14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5185567" y="2842600"/>
            <a:ext cx="5580400" cy="26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3624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6"/>
          <p:cNvGrpSpPr/>
          <p:nvPr/>
        </p:nvGrpSpPr>
        <p:grpSpPr>
          <a:xfrm>
            <a:off x="1" y="0"/>
            <a:ext cx="12192001" cy="6858000"/>
            <a:chOff x="0" y="0"/>
            <a:chExt cx="9144001" cy="5143500"/>
          </a:xfrm>
        </p:grpSpPr>
        <p:pic>
          <p:nvPicPr>
            <p:cNvPr id="129" name="Google Shape;129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" name="Google Shape;131;p16"/>
          <p:cNvGrpSpPr/>
          <p:nvPr/>
        </p:nvGrpSpPr>
        <p:grpSpPr>
          <a:xfrm rot="10800000">
            <a:off x="8938969" y="5082263"/>
            <a:ext cx="6098767" cy="4639133"/>
            <a:chOff x="1522650" y="1117750"/>
            <a:chExt cx="4574075" cy="3479350"/>
          </a:xfrm>
        </p:grpSpPr>
        <p:sp>
          <p:nvSpPr>
            <p:cNvPr id="132" name="Google Shape;132;p16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950967" y="942767"/>
            <a:ext cx="3127200" cy="12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1"/>
          </p:nvPr>
        </p:nvSpPr>
        <p:spPr>
          <a:xfrm>
            <a:off x="950967" y="2142367"/>
            <a:ext cx="3127200" cy="1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36" name="Google Shape;136;p16"/>
          <p:cNvSpPr>
            <a:spLocks noGrp="1"/>
          </p:cNvSpPr>
          <p:nvPr>
            <p:ph type="pic" idx="2"/>
          </p:nvPr>
        </p:nvSpPr>
        <p:spPr>
          <a:xfrm>
            <a:off x="7451333" y="719333"/>
            <a:ext cx="3734800" cy="5419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7" name="Google Shape;137;p16"/>
          <p:cNvSpPr>
            <a:spLocks noGrp="1"/>
          </p:cNvSpPr>
          <p:nvPr>
            <p:ph type="pic" idx="3"/>
          </p:nvPr>
        </p:nvSpPr>
        <p:spPr>
          <a:xfrm>
            <a:off x="4228600" y="719333"/>
            <a:ext cx="3072400" cy="3047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8" name="Google Shape;138;p16"/>
          <p:cNvSpPr>
            <a:spLocks noGrp="1"/>
          </p:cNvSpPr>
          <p:nvPr>
            <p:ph type="pic" idx="4"/>
          </p:nvPr>
        </p:nvSpPr>
        <p:spPr>
          <a:xfrm>
            <a:off x="4228600" y="3938367"/>
            <a:ext cx="3072400" cy="220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9" name="Google Shape;139;p16"/>
          <p:cNvSpPr>
            <a:spLocks noGrp="1"/>
          </p:cNvSpPr>
          <p:nvPr>
            <p:ph type="pic" idx="5"/>
          </p:nvPr>
        </p:nvSpPr>
        <p:spPr>
          <a:xfrm>
            <a:off x="1005867" y="3938367"/>
            <a:ext cx="3072400" cy="220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998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7"/>
          <p:cNvGrpSpPr/>
          <p:nvPr/>
        </p:nvGrpSpPr>
        <p:grpSpPr>
          <a:xfrm>
            <a:off x="0" y="5"/>
            <a:ext cx="12192005" cy="6857995"/>
            <a:chOff x="0" y="4"/>
            <a:chExt cx="9144004" cy="5143496"/>
          </a:xfrm>
        </p:grpSpPr>
        <p:pic>
          <p:nvPicPr>
            <p:cNvPr id="142" name="Google Shape;142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7"/>
          <p:cNvGrpSpPr/>
          <p:nvPr/>
        </p:nvGrpSpPr>
        <p:grpSpPr>
          <a:xfrm rot="-10539848" flipH="1">
            <a:off x="8144751" y="5398767"/>
            <a:ext cx="6098535" cy="4638956"/>
            <a:chOff x="1522650" y="1117750"/>
            <a:chExt cx="4574075" cy="3479350"/>
          </a:xfrm>
        </p:grpSpPr>
        <p:sp>
          <p:nvSpPr>
            <p:cNvPr id="145" name="Google Shape;145;p17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1"/>
          </p:nvPr>
        </p:nvSpPr>
        <p:spPr>
          <a:xfrm>
            <a:off x="959967" y="1552600"/>
            <a:ext cx="4998400" cy="15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0156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8"/>
          <p:cNvGrpSpPr/>
          <p:nvPr/>
        </p:nvGrpSpPr>
        <p:grpSpPr>
          <a:xfrm>
            <a:off x="1" y="0"/>
            <a:ext cx="12192001" cy="6858000"/>
            <a:chOff x="0" y="0"/>
            <a:chExt cx="9144001" cy="5143500"/>
          </a:xfrm>
        </p:grpSpPr>
        <p:pic>
          <p:nvPicPr>
            <p:cNvPr id="151" name="Google Shape;151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8"/>
          <p:cNvGrpSpPr/>
          <p:nvPr/>
        </p:nvGrpSpPr>
        <p:grpSpPr>
          <a:xfrm rot="10800000">
            <a:off x="8938969" y="5082263"/>
            <a:ext cx="6098767" cy="4639133"/>
            <a:chOff x="1522650" y="1117750"/>
            <a:chExt cx="4574075" cy="3479350"/>
          </a:xfrm>
        </p:grpSpPr>
        <p:sp>
          <p:nvSpPr>
            <p:cNvPr id="154" name="Google Shape;154;p1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959967" y="1858400"/>
            <a:ext cx="6687200" cy="2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23303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9"/>
          <p:cNvGrpSpPr/>
          <p:nvPr/>
        </p:nvGrpSpPr>
        <p:grpSpPr>
          <a:xfrm>
            <a:off x="1" y="0"/>
            <a:ext cx="12192001" cy="6858000"/>
            <a:chOff x="0" y="0"/>
            <a:chExt cx="9144001" cy="5143500"/>
          </a:xfrm>
        </p:grpSpPr>
        <p:pic>
          <p:nvPicPr>
            <p:cNvPr id="160" name="Google Shape;160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9"/>
          <p:cNvGrpSpPr/>
          <p:nvPr/>
        </p:nvGrpSpPr>
        <p:grpSpPr>
          <a:xfrm rot="10800000">
            <a:off x="8938969" y="5082263"/>
            <a:ext cx="6098767" cy="4639133"/>
            <a:chOff x="1522650" y="1117750"/>
            <a:chExt cx="4574075" cy="3479350"/>
          </a:xfrm>
        </p:grpSpPr>
        <p:sp>
          <p:nvSpPr>
            <p:cNvPr id="163" name="Google Shape;163;p1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"/>
          </p:nvPr>
        </p:nvSpPr>
        <p:spPr>
          <a:xfrm>
            <a:off x="1154033" y="3655633"/>
            <a:ext cx="2919200" cy="2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2"/>
          </p:nvPr>
        </p:nvSpPr>
        <p:spPr>
          <a:xfrm>
            <a:off x="4578497" y="3655633"/>
            <a:ext cx="2919200" cy="2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3"/>
          </p:nvPr>
        </p:nvSpPr>
        <p:spPr>
          <a:xfrm>
            <a:off x="8002971" y="3655633"/>
            <a:ext cx="2919200" cy="2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4"/>
          </p:nvPr>
        </p:nvSpPr>
        <p:spPr>
          <a:xfrm>
            <a:off x="1154033" y="2728667"/>
            <a:ext cx="2919200" cy="9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5"/>
          </p:nvPr>
        </p:nvSpPr>
        <p:spPr>
          <a:xfrm>
            <a:off x="4578504" y="2728667"/>
            <a:ext cx="2919200" cy="9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6"/>
          </p:nvPr>
        </p:nvSpPr>
        <p:spPr>
          <a:xfrm>
            <a:off x="8002975" y="2728667"/>
            <a:ext cx="2919200" cy="9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3215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0"/>
          <p:cNvGrpSpPr/>
          <p:nvPr/>
        </p:nvGrpSpPr>
        <p:grpSpPr>
          <a:xfrm>
            <a:off x="0" y="5"/>
            <a:ext cx="12192005" cy="6857995"/>
            <a:chOff x="0" y="4"/>
            <a:chExt cx="9144004" cy="5143496"/>
          </a:xfrm>
        </p:grpSpPr>
        <p:pic>
          <p:nvPicPr>
            <p:cNvPr id="174" name="Google Shape;174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20"/>
          <p:cNvGrpSpPr/>
          <p:nvPr/>
        </p:nvGrpSpPr>
        <p:grpSpPr>
          <a:xfrm rot="-10539848" flipH="1">
            <a:off x="8144751" y="5398767"/>
            <a:ext cx="6098535" cy="4638956"/>
            <a:chOff x="1522650" y="1117750"/>
            <a:chExt cx="4574075" cy="3479350"/>
          </a:xfrm>
        </p:grpSpPr>
        <p:sp>
          <p:nvSpPr>
            <p:cNvPr id="177" name="Google Shape;177;p20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1"/>
          </p:nvPr>
        </p:nvSpPr>
        <p:spPr>
          <a:xfrm>
            <a:off x="1634232" y="2212567"/>
            <a:ext cx="4291600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2"/>
          </p:nvPr>
        </p:nvSpPr>
        <p:spPr>
          <a:xfrm>
            <a:off x="6736167" y="2212567"/>
            <a:ext cx="4291600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3"/>
          </p:nvPr>
        </p:nvSpPr>
        <p:spPr>
          <a:xfrm>
            <a:off x="1634232" y="4426667"/>
            <a:ext cx="4291600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ubTitle" idx="4"/>
          </p:nvPr>
        </p:nvSpPr>
        <p:spPr>
          <a:xfrm>
            <a:off x="6736167" y="4426667"/>
            <a:ext cx="4291600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5"/>
          </p:nvPr>
        </p:nvSpPr>
        <p:spPr>
          <a:xfrm>
            <a:off x="1634233" y="1775567"/>
            <a:ext cx="42916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6"/>
          </p:nvPr>
        </p:nvSpPr>
        <p:spPr>
          <a:xfrm>
            <a:off x="1634233" y="3989700"/>
            <a:ext cx="42916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subTitle" idx="7"/>
          </p:nvPr>
        </p:nvSpPr>
        <p:spPr>
          <a:xfrm>
            <a:off x="6736132" y="1775567"/>
            <a:ext cx="42916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8"/>
          </p:nvPr>
        </p:nvSpPr>
        <p:spPr>
          <a:xfrm>
            <a:off x="6736132" y="3989700"/>
            <a:ext cx="42916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6853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396233" y="3184667"/>
            <a:ext cx="5844800" cy="21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396233" y="1918333"/>
            <a:ext cx="1640400" cy="1175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888267" y="3848834"/>
            <a:ext cx="6303735" cy="3009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63047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1"/>
          <p:cNvGrpSpPr/>
          <p:nvPr/>
        </p:nvGrpSpPr>
        <p:grpSpPr>
          <a:xfrm>
            <a:off x="1" y="0"/>
            <a:ext cx="12192001" cy="6858000"/>
            <a:chOff x="0" y="0"/>
            <a:chExt cx="9144001" cy="5143500"/>
          </a:xfrm>
        </p:grpSpPr>
        <p:pic>
          <p:nvPicPr>
            <p:cNvPr id="190" name="Google Shape;190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21"/>
          <p:cNvGrpSpPr/>
          <p:nvPr/>
        </p:nvGrpSpPr>
        <p:grpSpPr>
          <a:xfrm rot="10800000">
            <a:off x="8938969" y="5082263"/>
            <a:ext cx="6098767" cy="4639133"/>
            <a:chOff x="1522650" y="1117750"/>
            <a:chExt cx="4574075" cy="3479350"/>
          </a:xfrm>
        </p:grpSpPr>
        <p:sp>
          <p:nvSpPr>
            <p:cNvPr id="193" name="Google Shape;193;p21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5" name="Google Shape;195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subTitle" idx="1"/>
          </p:nvPr>
        </p:nvSpPr>
        <p:spPr>
          <a:xfrm>
            <a:off x="1549367" y="2209236"/>
            <a:ext cx="2633600" cy="1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subTitle" idx="2"/>
          </p:nvPr>
        </p:nvSpPr>
        <p:spPr>
          <a:xfrm>
            <a:off x="5043967" y="2209233"/>
            <a:ext cx="2629600" cy="1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subTitle" idx="3"/>
          </p:nvPr>
        </p:nvSpPr>
        <p:spPr>
          <a:xfrm>
            <a:off x="1549367" y="4516295"/>
            <a:ext cx="2633600" cy="1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ubTitle" idx="4"/>
          </p:nvPr>
        </p:nvSpPr>
        <p:spPr>
          <a:xfrm>
            <a:off x="5043967" y="4516295"/>
            <a:ext cx="2633600" cy="1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5"/>
          </p:nvPr>
        </p:nvSpPr>
        <p:spPr>
          <a:xfrm>
            <a:off x="8538567" y="2209236"/>
            <a:ext cx="2633600" cy="1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subTitle" idx="6"/>
          </p:nvPr>
        </p:nvSpPr>
        <p:spPr>
          <a:xfrm>
            <a:off x="8538567" y="4516295"/>
            <a:ext cx="2633600" cy="1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7"/>
          </p:nvPr>
        </p:nvSpPr>
        <p:spPr>
          <a:xfrm>
            <a:off x="1549367" y="1812321"/>
            <a:ext cx="2633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subTitle" idx="8"/>
          </p:nvPr>
        </p:nvSpPr>
        <p:spPr>
          <a:xfrm>
            <a:off x="5043967" y="1812321"/>
            <a:ext cx="2629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9"/>
          </p:nvPr>
        </p:nvSpPr>
        <p:spPr>
          <a:xfrm>
            <a:off x="8538567" y="1812321"/>
            <a:ext cx="2630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subTitle" idx="13"/>
          </p:nvPr>
        </p:nvSpPr>
        <p:spPr>
          <a:xfrm>
            <a:off x="1549367" y="4115089"/>
            <a:ext cx="2633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14"/>
          </p:nvPr>
        </p:nvSpPr>
        <p:spPr>
          <a:xfrm>
            <a:off x="5043967" y="4115089"/>
            <a:ext cx="2629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15"/>
          </p:nvPr>
        </p:nvSpPr>
        <p:spPr>
          <a:xfrm>
            <a:off x="8538567" y="4115089"/>
            <a:ext cx="2630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8325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>
            <a:spLocks noGrp="1"/>
          </p:cNvSpPr>
          <p:nvPr>
            <p:ph type="title" hasCustomPrompt="1"/>
          </p:nvPr>
        </p:nvSpPr>
        <p:spPr>
          <a:xfrm>
            <a:off x="1600767" y="3021555"/>
            <a:ext cx="3652400" cy="890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4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1"/>
          </p:nvPr>
        </p:nvSpPr>
        <p:spPr>
          <a:xfrm>
            <a:off x="1600767" y="3931845"/>
            <a:ext cx="36524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title" idx="2" hasCustomPrompt="1"/>
          </p:nvPr>
        </p:nvSpPr>
        <p:spPr>
          <a:xfrm>
            <a:off x="1600767" y="1303933"/>
            <a:ext cx="3652400" cy="888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4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3"/>
          </p:nvPr>
        </p:nvSpPr>
        <p:spPr>
          <a:xfrm>
            <a:off x="1600767" y="2225896"/>
            <a:ext cx="3652400" cy="4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title" idx="4" hasCustomPrompt="1"/>
          </p:nvPr>
        </p:nvSpPr>
        <p:spPr>
          <a:xfrm>
            <a:off x="1600767" y="4740776"/>
            <a:ext cx="3652400" cy="890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4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5"/>
          </p:nvPr>
        </p:nvSpPr>
        <p:spPr>
          <a:xfrm>
            <a:off x="1600767" y="5651067"/>
            <a:ext cx="36524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0"/>
            <a:ext cx="6303735" cy="3009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5423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>
            <a:spLocks noGrp="1"/>
          </p:cNvSpPr>
          <p:nvPr>
            <p:ph type="title"/>
          </p:nvPr>
        </p:nvSpPr>
        <p:spPr>
          <a:xfrm>
            <a:off x="950967" y="996351"/>
            <a:ext cx="4375600" cy="12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ubTitle" idx="1"/>
          </p:nvPr>
        </p:nvSpPr>
        <p:spPr>
          <a:xfrm>
            <a:off x="950967" y="2112599"/>
            <a:ext cx="4375600" cy="11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0"/>
            <a:ext cx="6303735" cy="300916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950967" y="4547384"/>
            <a:ext cx="43716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</a:t>
            </a:r>
            <a:r>
              <a:rPr lang="en" sz="1333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This presentation template was created by </a:t>
            </a:r>
            <a:r>
              <a:rPr lang="en" sz="1333" b="1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includes icons by </a:t>
            </a:r>
            <a:r>
              <a:rPr lang="en" sz="1333" b="1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lang="en" sz="1333" b="1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 b="1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endParaRPr sz="1333" b="1" u="sng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  <p:extLst>
      <p:ext uri="{BB962C8B-B14F-4D97-AF65-F5344CB8AC3E}">
        <p14:creationId xmlns:p14="http://schemas.microsoft.com/office/powerpoint/2010/main" val="29537764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1" y="0"/>
            <a:ext cx="12192001" cy="6858000"/>
            <a:chOff x="0" y="0"/>
            <a:chExt cx="9144001" cy="5143500"/>
          </a:xfrm>
        </p:grpSpPr>
        <p:pic>
          <p:nvPicPr>
            <p:cNvPr id="223" name="Google Shape;223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24"/>
          <p:cNvGrpSpPr/>
          <p:nvPr/>
        </p:nvGrpSpPr>
        <p:grpSpPr>
          <a:xfrm rot="756538">
            <a:off x="-1426443" y="-2456763"/>
            <a:ext cx="6098876" cy="4639216"/>
            <a:chOff x="1522650" y="1117750"/>
            <a:chExt cx="4574075" cy="3479350"/>
          </a:xfrm>
        </p:grpSpPr>
        <p:sp>
          <p:nvSpPr>
            <p:cNvPr id="226" name="Google Shape;226;p24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603150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5"/>
          <p:cNvGrpSpPr/>
          <p:nvPr/>
        </p:nvGrpSpPr>
        <p:grpSpPr>
          <a:xfrm>
            <a:off x="1" y="0"/>
            <a:ext cx="12192001" cy="6858000"/>
            <a:chOff x="0" y="0"/>
            <a:chExt cx="9144001" cy="5143500"/>
          </a:xfrm>
        </p:grpSpPr>
        <p:pic>
          <p:nvPicPr>
            <p:cNvPr id="230" name="Google Shape;230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25"/>
          <p:cNvGrpSpPr/>
          <p:nvPr/>
        </p:nvGrpSpPr>
        <p:grpSpPr>
          <a:xfrm>
            <a:off x="-2460166" y="-2907770"/>
            <a:ext cx="16870083" cy="13169388"/>
            <a:chOff x="-1845124" y="-2180828"/>
            <a:chExt cx="12652562" cy="9877041"/>
          </a:xfrm>
        </p:grpSpPr>
        <p:grpSp>
          <p:nvGrpSpPr>
            <p:cNvPr id="233" name="Google Shape;233;p25"/>
            <p:cNvGrpSpPr/>
            <p:nvPr/>
          </p:nvGrpSpPr>
          <p:grpSpPr>
            <a:xfrm>
              <a:off x="-1845124" y="-2180828"/>
              <a:ext cx="4574075" cy="3479350"/>
              <a:chOff x="1522650" y="1117750"/>
              <a:chExt cx="4574075" cy="347935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6" name="Google Shape;236;p25"/>
            <p:cNvGrpSpPr/>
            <p:nvPr/>
          </p:nvGrpSpPr>
          <p:grpSpPr>
            <a:xfrm rot="-10539848" flipH="1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237" name="Google Shape;237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43401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0288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/>
          </p:nvPr>
        </p:nvSpPr>
        <p:spPr>
          <a:xfrm>
            <a:off x="955600" y="681367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856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1" y="0"/>
            <a:ext cx="12192001" cy="6858000"/>
            <a:chOff x="0" y="0"/>
            <a:chExt cx="9144001" cy="5143500"/>
          </a:xfrm>
        </p:grpSpPr>
        <p:pic>
          <p:nvPicPr>
            <p:cNvPr id="18" name="Google Shape;1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960000" y="1453639"/>
            <a:ext cx="10272000" cy="4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2" name="Google Shape;22;p4"/>
          <p:cNvGrpSpPr/>
          <p:nvPr/>
        </p:nvGrpSpPr>
        <p:grpSpPr>
          <a:xfrm rot="10800000">
            <a:off x="8938969" y="5082263"/>
            <a:ext cx="6098767" cy="4639133"/>
            <a:chOff x="1522650" y="1117750"/>
            <a:chExt cx="4574075" cy="3479350"/>
          </a:xfrm>
        </p:grpSpPr>
        <p:sp>
          <p:nvSpPr>
            <p:cNvPr id="23" name="Google Shape;23;p4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09875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6548852" y="3573099"/>
            <a:ext cx="3232400" cy="20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2410733" y="3573099"/>
            <a:ext cx="3232400" cy="20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2410733" y="2992289"/>
            <a:ext cx="3232400" cy="5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6548852" y="2992289"/>
            <a:ext cx="3232400" cy="5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0" y="5"/>
            <a:ext cx="12192005" cy="6857995"/>
            <a:chOff x="0" y="4"/>
            <a:chExt cx="9144004" cy="5143496"/>
          </a:xfrm>
        </p:grpSpPr>
        <p:pic>
          <p:nvPicPr>
            <p:cNvPr id="32" name="Google Shape;32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" name="Google Shape;34;p5"/>
          <p:cNvGrpSpPr/>
          <p:nvPr/>
        </p:nvGrpSpPr>
        <p:grpSpPr>
          <a:xfrm rot="-10539848" flipH="1">
            <a:off x="8144751" y="5398767"/>
            <a:ext cx="6098535" cy="4638956"/>
            <a:chOff x="1522650" y="1117750"/>
            <a:chExt cx="4574075" cy="3479350"/>
          </a:xfrm>
        </p:grpSpPr>
        <p:sp>
          <p:nvSpPr>
            <p:cNvPr id="35" name="Google Shape;35;p5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182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0" y="5"/>
            <a:ext cx="12192005" cy="6857995"/>
            <a:chOff x="0" y="4"/>
            <a:chExt cx="9144004" cy="5143496"/>
          </a:xfrm>
        </p:grpSpPr>
        <p:pic>
          <p:nvPicPr>
            <p:cNvPr id="40" name="Google Shape;4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" name="Google Shape;42;p6"/>
          <p:cNvGrpSpPr/>
          <p:nvPr/>
        </p:nvGrpSpPr>
        <p:grpSpPr>
          <a:xfrm rot="-10539848" flipH="1">
            <a:off x="8144751" y="5398767"/>
            <a:ext cx="6098535" cy="4638956"/>
            <a:chOff x="1522650" y="1117750"/>
            <a:chExt cx="4574075" cy="3479350"/>
          </a:xfrm>
        </p:grpSpPr>
        <p:sp>
          <p:nvSpPr>
            <p:cNvPr id="43" name="Google Shape;43;p6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79126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1082633" y="1105800"/>
            <a:ext cx="5324400" cy="13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082633" y="2504733"/>
            <a:ext cx="5324400" cy="30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6784633" y="1027200"/>
            <a:ext cx="4108800" cy="4803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49" name="Google Shape;49;p7"/>
          <p:cNvGrpSpPr/>
          <p:nvPr/>
        </p:nvGrpSpPr>
        <p:grpSpPr>
          <a:xfrm>
            <a:off x="1" y="0"/>
            <a:ext cx="12192001" cy="6858000"/>
            <a:chOff x="0" y="0"/>
            <a:chExt cx="9144001" cy="5143500"/>
          </a:xfrm>
        </p:grpSpPr>
        <p:pic>
          <p:nvPicPr>
            <p:cNvPr id="50" name="Google Shape;50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" name="Google Shape;52;p7"/>
          <p:cNvGrpSpPr/>
          <p:nvPr/>
        </p:nvGrpSpPr>
        <p:grpSpPr>
          <a:xfrm rot="10800000">
            <a:off x="8938969" y="5082263"/>
            <a:ext cx="6098767" cy="4639133"/>
            <a:chOff x="1522650" y="1117750"/>
            <a:chExt cx="4574075" cy="3479350"/>
          </a:xfrm>
        </p:grpSpPr>
        <p:sp>
          <p:nvSpPr>
            <p:cNvPr id="53" name="Google Shape;53;p7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87500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4" y="0"/>
            <a:ext cx="12191988" cy="6858000"/>
            <a:chOff x="10" y="0"/>
            <a:chExt cx="9143991" cy="5143500"/>
          </a:xfrm>
        </p:grpSpPr>
        <p:pic>
          <p:nvPicPr>
            <p:cNvPr id="57" name="Google Shape;5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416200" y="2886625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" name="Google Shape;59;p8"/>
          <p:cNvGrpSpPr/>
          <p:nvPr/>
        </p:nvGrpSpPr>
        <p:grpSpPr>
          <a:xfrm rot="756538">
            <a:off x="6879423" y="-2569396"/>
            <a:ext cx="6098876" cy="4639216"/>
            <a:chOff x="1522650" y="1117750"/>
            <a:chExt cx="4574075" cy="3479350"/>
          </a:xfrm>
        </p:grpSpPr>
        <p:sp>
          <p:nvSpPr>
            <p:cNvPr id="60" name="Google Shape;60;p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5106667" y="2288533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8139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9"/>
          <p:cNvGrpSpPr/>
          <p:nvPr/>
        </p:nvGrpSpPr>
        <p:grpSpPr>
          <a:xfrm rot="756538">
            <a:off x="-953077" y="-3212463"/>
            <a:ext cx="6098876" cy="4639216"/>
            <a:chOff x="1522650" y="1117750"/>
            <a:chExt cx="4574075" cy="3479350"/>
          </a:xfrm>
        </p:grpSpPr>
        <p:sp>
          <p:nvSpPr>
            <p:cNvPr id="65" name="Google Shape;65;p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7" name="Google Shape;67;p9"/>
          <p:cNvGrpSpPr/>
          <p:nvPr/>
        </p:nvGrpSpPr>
        <p:grpSpPr>
          <a:xfrm>
            <a:off x="1" y="0"/>
            <a:ext cx="12192001" cy="6858000"/>
            <a:chOff x="0" y="0"/>
            <a:chExt cx="9144001" cy="5143500"/>
          </a:xfrm>
        </p:grpSpPr>
        <p:pic>
          <p:nvPicPr>
            <p:cNvPr id="68" name="Google Shape;68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950967" y="2038533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950967" y="4853400"/>
            <a:ext cx="6497200" cy="6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0208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7617600" cy="76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grpSp>
        <p:nvGrpSpPr>
          <p:cNvPr id="75" name="Google Shape;75;p10"/>
          <p:cNvGrpSpPr/>
          <p:nvPr/>
        </p:nvGrpSpPr>
        <p:grpSpPr>
          <a:xfrm>
            <a:off x="0" y="5"/>
            <a:ext cx="12192005" cy="6857995"/>
            <a:chOff x="0" y="4"/>
            <a:chExt cx="9144004" cy="5143496"/>
          </a:xfrm>
        </p:grpSpPr>
        <p:pic>
          <p:nvPicPr>
            <p:cNvPr id="76" name="Google Shape;7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Google Shape;78;p10"/>
          <p:cNvGrpSpPr/>
          <p:nvPr/>
        </p:nvGrpSpPr>
        <p:grpSpPr>
          <a:xfrm>
            <a:off x="-1194974" y="-3367159"/>
            <a:ext cx="15604892" cy="13628776"/>
            <a:chOff x="-896231" y="-2525369"/>
            <a:chExt cx="11703669" cy="10221582"/>
          </a:xfrm>
        </p:grpSpPr>
        <p:grpSp>
          <p:nvGrpSpPr>
            <p:cNvPr id="79" name="Google Shape;79;p10"/>
            <p:cNvGrpSpPr/>
            <p:nvPr/>
          </p:nvGrpSpPr>
          <p:grpSpPr>
            <a:xfrm rot="-10539848" flipH="1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80" name="Google Shape;80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" name="Google Shape;81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2" name="Google Shape;82;p10"/>
            <p:cNvGrpSpPr/>
            <p:nvPr/>
          </p:nvGrpSpPr>
          <p:grpSpPr>
            <a:xfrm>
              <a:off x="-896231" y="-2525369"/>
              <a:ext cx="4573618" cy="3479002"/>
              <a:chOff x="1522650" y="1117750"/>
              <a:chExt cx="4574075" cy="3479350"/>
            </a:xfrm>
          </p:grpSpPr>
          <p:sp>
            <p:nvSpPr>
              <p:cNvPr id="83" name="Google Shape;83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" name="Google Shape;84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473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5067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49422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A4AAC6-BB46-368F-56F1-7E39E0B3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67" y="2038533"/>
            <a:ext cx="6497200" cy="2619200"/>
          </a:xfrm>
        </p:spPr>
        <p:txBody>
          <a:bodyPr/>
          <a:lstStyle/>
          <a:p>
            <a:r>
              <a:rPr lang="en-US" sz="5400" dirty="0"/>
              <a:t>Introduction to Neural Networks in the context of ABF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30C56F3-320A-7EBE-D8AD-9C2BACD2D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967" y="4853400"/>
            <a:ext cx="6497200" cy="604000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Ioannis Mallioras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PhD candidate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Maggioli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SpA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Aristotle University of Thessaloniki</a:t>
            </a:r>
            <a:b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2024</a:t>
            </a:r>
          </a:p>
          <a:p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A53BC73C-B5EA-8872-ACF1-8D97B2562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750" y="5100575"/>
            <a:ext cx="1205522" cy="124767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9599E07-B37E-971C-9A37-4194A9291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461" y="5100575"/>
            <a:ext cx="1175632" cy="117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B4FB149-2285-45EF-1597-065B4D296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092" y="3941585"/>
            <a:ext cx="2238737" cy="91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24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A856429-5259-9AC6-E217-8FF381829272}"/>
              </a:ext>
            </a:extLst>
          </p:cNvPr>
          <p:cNvSpPr txBox="1">
            <a:spLocks/>
          </p:cNvSpPr>
          <p:nvPr/>
        </p:nvSpPr>
        <p:spPr>
          <a:xfrm>
            <a:off x="627993" y="2074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What is replaced by NNs?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7A0496B-CE9A-51F3-D850-72CB19C55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780" y="1690688"/>
            <a:ext cx="8046751" cy="4802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4852B7-94CF-0821-86E3-FF24DA867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7727" y="1690687"/>
            <a:ext cx="8225804" cy="48027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493353-69C9-0F31-7AFD-30B77A8EF113}"/>
                  </a:ext>
                </a:extLst>
              </p:cNvPr>
              <p:cNvSpPr txBox="1"/>
              <p:nvPr/>
            </p:nvSpPr>
            <p:spPr>
              <a:xfrm>
                <a:off x="408791" y="2183802"/>
                <a:ext cx="329796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Tx/>
                  <a:buFont typeface="Arial" panose="020B0604020202020204" pitchFamily="34" charset="0"/>
                  <a:buChar char="•"/>
                </a:pPr>
                <a:r>
                  <a:rPr lang="en-GB" sz="1800" kern="1200" dirty="0">
                    <a:solidFill>
                      <a:prstClr val="black"/>
                    </a:solidFill>
                    <a:latin typeface="Aptos" panose="02110004020202020204"/>
                    <a:ea typeface="+mn-ea"/>
                    <a:cs typeface="+mn-cs"/>
                  </a:rPr>
                  <a:t>Due to high computational complexity of the NSB algorithm </a:t>
                </a:r>
                <a14:m>
                  <m:oMath xmlns:m="http://schemas.openxmlformats.org/officeDocument/2006/math">
                    <m:r>
                      <a:rPr lang="en-US" sz="1800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  <m:r>
                      <a:rPr lang="en-US" sz="1800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p>
                      <m:sSupPr>
                        <m:ctrlPr>
                          <a:rPr lang="en-US" sz="180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US" sz="180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e>
                      <m:sup>
                        <m:r>
                          <a:rPr lang="en-US" sz="180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p>
                    </m:sSup>
                    <m:r>
                      <a:rPr lang="en-US" sz="1800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lang="en-GB" sz="1800" i="1" kern="1200" dirty="0">
                    <a:solidFill>
                      <a:prstClr val="black"/>
                    </a:solidFill>
                    <a:latin typeface="Aptos" panose="02110004020202020204"/>
                    <a:ea typeface="+mn-ea"/>
                    <a:cs typeface="+mn-cs"/>
                  </a:rPr>
                  <a:t> </a:t>
                </a:r>
                <a:r>
                  <a:rPr lang="en-GB" sz="1800" kern="1200" dirty="0">
                    <a:solidFill>
                      <a:prstClr val="black"/>
                    </a:solidFill>
                    <a:latin typeface="Aptos" panose="02110004020202020204"/>
                    <a:ea typeface="+mn-ea"/>
                    <a:cs typeface="+mn-cs"/>
                  </a:rPr>
                  <a:t>for</a:t>
                </a:r>
                <a:r>
                  <a:rPr lang="en-GB" sz="1800" i="1" kern="1200" dirty="0">
                    <a:solidFill>
                      <a:prstClr val="black"/>
                    </a:solidFill>
                    <a:latin typeface="Aptos" panose="0211000402020202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</m:oMath>
                </a14:m>
                <a:r>
                  <a:rPr lang="en-GB" sz="1800" i="1" kern="1200" dirty="0">
                    <a:solidFill>
                      <a:prstClr val="black"/>
                    </a:solidFill>
                    <a:latin typeface="Aptos" panose="02110004020202020204"/>
                    <a:ea typeface="+mn-ea"/>
                    <a:cs typeface="+mn-cs"/>
                  </a:rPr>
                  <a:t> </a:t>
                </a:r>
                <a:r>
                  <a:rPr lang="en-GB" sz="1800" kern="1200" dirty="0">
                    <a:solidFill>
                      <a:prstClr val="black"/>
                    </a:solidFill>
                    <a:latin typeface="Aptos" panose="02110004020202020204"/>
                    <a:ea typeface="+mn-ea"/>
                    <a:cs typeface="+mn-cs"/>
                  </a:rPr>
                  <a:t>incoming signals, we intend to replace the NSB algorithm with a neural network that performs the same mapping:</a:t>
                </a:r>
              </a:p>
              <a:p>
                <a:pPr>
                  <a:buClrTx/>
                  <a:buFontTx/>
                  <a:buNone/>
                </a:pPr>
                <a:r>
                  <a:rPr lang="en-GB" sz="1800" b="1" kern="1200" dirty="0">
                    <a:solidFill>
                      <a:prstClr val="black"/>
                    </a:solidFill>
                    <a:latin typeface="Aptos" panose="02110004020202020204"/>
                    <a:ea typeface="+mn-ea"/>
                    <a:cs typeface="+mn-cs"/>
                  </a:rPr>
                  <a:t>      DOAS →16 complex weights</a:t>
                </a:r>
              </a:p>
              <a:p>
                <a:pPr marL="285750" indent="-285750">
                  <a:buClrTx/>
                  <a:buFont typeface="Arial" panose="020B0604020202020204" pitchFamily="34" charset="0"/>
                  <a:buChar char="•"/>
                </a:pPr>
                <a:endParaRPr lang="en-GB" sz="1800" kern="1200" dirty="0">
                  <a:solidFill>
                    <a:prstClr val="black"/>
                  </a:solidFill>
                  <a:latin typeface="Aptos" panose="02110004020202020204"/>
                  <a:ea typeface="+mn-ea"/>
                  <a:cs typeface="+mn-cs"/>
                </a:endParaRPr>
              </a:p>
              <a:p>
                <a:pPr marL="285750" indent="-285750">
                  <a:buClrTx/>
                  <a:buFont typeface="Arial" panose="020B0604020202020204" pitchFamily="34" charset="0"/>
                  <a:buChar char="•"/>
                </a:pPr>
                <a:r>
                  <a:rPr lang="en-GB" sz="1800" kern="1200" dirty="0">
                    <a:solidFill>
                      <a:prstClr val="black"/>
                    </a:solidFill>
                    <a:latin typeface="Aptos" panose="02110004020202020204"/>
                    <a:ea typeface="+mn-ea"/>
                    <a:cs typeface="+mn-cs"/>
                  </a:rPr>
                  <a:t>Different architectures can be tested for this purpose.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493353-69C9-0F31-7AFD-30B77A8EF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1" y="2183802"/>
                <a:ext cx="3297969" cy="3416320"/>
              </a:xfrm>
              <a:prstGeom prst="rect">
                <a:avLst/>
              </a:prstGeom>
              <a:blipFill>
                <a:blip r:embed="rId8"/>
                <a:stretch>
                  <a:fillRect l="-1154" t="-738" r="-2692" b="-14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8828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7AC5C08-0E4A-2CEB-AD92-84F2168663E1}"/>
              </a:ext>
            </a:extLst>
          </p:cNvPr>
          <p:cNvSpPr txBox="1">
            <a:spLocks/>
          </p:cNvSpPr>
          <p:nvPr/>
        </p:nvSpPr>
        <p:spPr>
          <a:xfrm>
            <a:off x="422060" y="129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Deep Feedforward Neural Network (FFNN)</a:t>
            </a:r>
          </a:p>
        </p:txBody>
      </p:sp>
      <p:pic>
        <p:nvPicPr>
          <p:cNvPr id="9" name="Content Placeholder 4" descr="A computer generated image of a network&#10;&#10;Description automatically generated with medium confidence">
            <a:extLst>
              <a:ext uri="{FF2B5EF4-FFF2-40B4-BE49-F238E27FC236}">
                <a16:creationId xmlns:a16="http://schemas.microsoft.com/office/drawing/2014/main" id="{9D07689F-0056-B915-1A24-A03C4BB60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937" y="1789010"/>
            <a:ext cx="6768219" cy="45649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438894-FDF5-D7D7-24C1-8BD1C8D2B717}"/>
              </a:ext>
            </a:extLst>
          </p:cNvPr>
          <p:cNvSpPr txBox="1"/>
          <p:nvPr/>
        </p:nvSpPr>
        <p:spPr>
          <a:xfrm>
            <a:off x="422060" y="1336920"/>
            <a:ext cx="363787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GB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The first approach is to use a </a:t>
            </a:r>
            <a:r>
              <a:rPr lang="en-GB" sz="1800" b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simple FFNN</a:t>
            </a:r>
            <a:r>
              <a:rPr lang="en-GB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.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GB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The </a:t>
            </a:r>
            <a:r>
              <a:rPr lang="en-GB" sz="1800" b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input enters the model simultaneously </a:t>
            </a:r>
            <a:r>
              <a:rPr lang="en-GB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and is </a:t>
            </a:r>
            <a:r>
              <a:rPr lang="en-GB" sz="1800" b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processed in parallel </a:t>
            </a:r>
            <a:r>
              <a:rPr lang="en-GB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by the hidden layers of the model.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GB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The </a:t>
            </a:r>
            <a:r>
              <a:rPr lang="en-GB" sz="1800" b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output is a 32-valued vector </a:t>
            </a:r>
            <a:r>
              <a:rPr lang="en-GB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that contains the real and imaginary parts of the weights.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en-GB" sz="1800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  <a:p>
            <a:pPr>
              <a:buClrTx/>
              <a:buFontTx/>
              <a:buNone/>
            </a:pPr>
            <a:r>
              <a:rPr lang="en-GB" sz="1800" b="1" i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Advantages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GB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Lightweight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GB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Easy to train</a:t>
            </a:r>
          </a:p>
          <a:p>
            <a:pPr>
              <a:buClrTx/>
              <a:buFontTx/>
              <a:buNone/>
            </a:pPr>
            <a:r>
              <a:rPr lang="en-GB" sz="1800" b="1" i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Disadvantages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GB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Requires new model for different input size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GB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Not as capable for highly complex tasks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2706EA-2283-5E7F-4159-929A2FEE8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21" y="1789010"/>
            <a:ext cx="3965585" cy="39655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7BBB5-C20C-737D-6508-7DF69D3F9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9860" y="1341122"/>
            <a:ext cx="4708376" cy="44453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870838-94AE-820B-DC4B-92F0B76ABF33}"/>
              </a:ext>
            </a:extLst>
          </p:cNvPr>
          <p:cNvSpPr txBox="1"/>
          <p:nvPr/>
        </p:nvSpPr>
        <p:spPr>
          <a:xfrm>
            <a:off x="5715021" y="1150888"/>
            <a:ext cx="3905956" cy="31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Hidden Layers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D2A25D8-12A6-C518-C0F1-C2F246C2C144}"/>
              </a:ext>
            </a:extLst>
          </p:cNvPr>
          <p:cNvSpPr/>
          <p:nvPr/>
        </p:nvSpPr>
        <p:spPr>
          <a:xfrm rot="5400000">
            <a:off x="7581535" y="507054"/>
            <a:ext cx="257552" cy="21448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894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5698DBE-1165-2C62-5241-5C2401DC90C8}"/>
              </a:ext>
            </a:extLst>
          </p:cNvPr>
          <p:cNvSpPr txBox="1">
            <a:spLocks/>
          </p:cNvSpPr>
          <p:nvPr/>
        </p:nvSpPr>
        <p:spPr>
          <a:xfrm>
            <a:off x="550607" y="256945"/>
            <a:ext cx="10793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Recurrent Neural Network with LSTMs and GRUs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88492-63B4-42A4-849B-ADE250356B7B}"/>
              </a:ext>
            </a:extLst>
          </p:cNvPr>
          <p:cNvSpPr txBox="1"/>
          <p:nvPr/>
        </p:nvSpPr>
        <p:spPr>
          <a:xfrm>
            <a:off x="428205" y="1582508"/>
            <a:ext cx="36620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GB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The second approach is to use an RNN with </a:t>
            </a:r>
            <a:r>
              <a:rPr lang="en-GB" sz="1800" b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long short-term memory</a:t>
            </a:r>
            <a:r>
              <a:rPr lang="en-GB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 (LSTM) units and </a:t>
            </a:r>
            <a:r>
              <a:rPr lang="en-GB" sz="1800" b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gated-recurrent units </a:t>
            </a:r>
            <a:r>
              <a:rPr lang="en-GB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(GRUs).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GB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The input enters the model at different time-steps and information from previous timesteps is passed down to subsequent ones.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GB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The output contains the real and imaginary parts of the weights, but we </a:t>
            </a:r>
            <a:r>
              <a:rPr lang="en-GB" sz="1800" b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use a trainable linear transformation layer </a:t>
            </a:r>
            <a:r>
              <a:rPr lang="en-GB"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to “translate” the hidden state into a 32-valued vector.</a:t>
            </a:r>
          </a:p>
        </p:txBody>
      </p:sp>
      <p:pic>
        <p:nvPicPr>
          <p:cNvPr id="11" name="Content Placeholder 12">
            <a:extLst>
              <a:ext uri="{FF2B5EF4-FFF2-40B4-BE49-F238E27FC236}">
                <a16:creationId xmlns:a16="http://schemas.microsoft.com/office/drawing/2014/main" id="{341439B9-2B94-8C48-E9F2-E53EF2EC4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795" y="2057147"/>
            <a:ext cx="7493000" cy="39497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7FACA69-8CB6-692C-DED5-FBCDD79B4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9766" y="4069497"/>
            <a:ext cx="5423786" cy="241198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D4727A9-A2BB-658C-6EDD-1F3E180273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9765" y="1403592"/>
            <a:ext cx="5423787" cy="24119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AD20B2-6EC8-7B4D-A021-1448086652A9}"/>
              </a:ext>
            </a:extLst>
          </p:cNvPr>
          <p:cNvSpPr txBox="1"/>
          <p:nvPr/>
        </p:nvSpPr>
        <p:spPr>
          <a:xfrm>
            <a:off x="5663380" y="6481486"/>
            <a:ext cx="42723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GB" sz="1050" i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Image Source: https://</a:t>
            </a:r>
            <a:r>
              <a:rPr lang="en-GB" sz="1050" i="1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en.wikipedia.org</a:t>
            </a:r>
            <a:r>
              <a:rPr lang="en-GB" sz="1050" i="1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/wiki/</a:t>
            </a:r>
            <a:r>
              <a:rPr lang="en-GB" sz="1050" i="1" kern="1200" dirty="0" err="1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Recurrent_neural_network</a:t>
            </a:r>
            <a:endParaRPr lang="en-GB" sz="1050" i="1" kern="1200" dirty="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285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F9E902A-2AB8-5F02-B65F-DF066A654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25" y="79990"/>
            <a:ext cx="10515600" cy="1325563"/>
          </a:xfrm>
        </p:spPr>
        <p:txBody>
          <a:bodyPr/>
          <a:lstStyle/>
          <a:p>
            <a:r>
              <a:rPr lang="en-GB" sz="3600" dirty="0"/>
              <a:t>Hyperparameter Tuning (grid search)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9270DF7A-ED4D-62B4-CC24-8A45EF75E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0860019"/>
              </p:ext>
            </p:extLst>
          </p:nvPr>
        </p:nvGraphicFramePr>
        <p:xfrm>
          <a:off x="6095999" y="2042747"/>
          <a:ext cx="5574891" cy="43757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EA0D2276-A009-8BA2-EC1C-8ED0A34E3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3248294"/>
              </p:ext>
            </p:extLst>
          </p:nvPr>
        </p:nvGraphicFramePr>
        <p:xfrm>
          <a:off x="432225" y="2042747"/>
          <a:ext cx="5044343" cy="43757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82E8A09-4FD6-2789-C351-3271600BF6B6}"/>
              </a:ext>
            </a:extLst>
          </p:cNvPr>
          <p:cNvSpPr txBox="1"/>
          <p:nvPr/>
        </p:nvSpPr>
        <p:spPr>
          <a:xfrm>
            <a:off x="1917291" y="1353004"/>
            <a:ext cx="1877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FFNN Tuning</a:t>
            </a:r>
            <a:endParaRPr lang="en-GB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5CF537-64D9-2475-5651-1665E6E57EC6}"/>
              </a:ext>
            </a:extLst>
          </p:cNvPr>
          <p:cNvSpPr txBox="1"/>
          <p:nvPr/>
        </p:nvSpPr>
        <p:spPr>
          <a:xfrm>
            <a:off x="7801898" y="1353004"/>
            <a:ext cx="2768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LSTM &amp; GRU Tuning</a:t>
            </a:r>
            <a:endParaRPr lang="en-GB" sz="24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57367CF-EE50-AB11-EA1C-9699292E5925}"/>
              </a:ext>
            </a:extLst>
          </p:cNvPr>
          <p:cNvSpPr/>
          <p:nvPr/>
        </p:nvSpPr>
        <p:spPr>
          <a:xfrm>
            <a:off x="1012722" y="3796479"/>
            <a:ext cx="3519949" cy="490386"/>
          </a:xfrm>
          <a:prstGeom prst="roundRect">
            <a:avLst>
              <a:gd name="adj" fmla="val 43940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3D37928-558F-8FAA-13B8-23C6DFA84307}"/>
              </a:ext>
            </a:extLst>
          </p:cNvPr>
          <p:cNvSpPr/>
          <p:nvPr/>
        </p:nvSpPr>
        <p:spPr>
          <a:xfrm>
            <a:off x="275304" y="3810056"/>
            <a:ext cx="616128" cy="46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8B417B3-958F-6DBE-CE13-8E5DA0EBB4B0}"/>
              </a:ext>
            </a:extLst>
          </p:cNvPr>
          <p:cNvSpPr/>
          <p:nvPr/>
        </p:nvSpPr>
        <p:spPr>
          <a:xfrm>
            <a:off x="7157884" y="2998978"/>
            <a:ext cx="2615381" cy="294828"/>
          </a:xfrm>
          <a:prstGeom prst="roundRect">
            <a:avLst>
              <a:gd name="adj" fmla="val 43940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7C214B6E-7D8B-D810-C307-20C5C965ABB5}"/>
              </a:ext>
            </a:extLst>
          </p:cNvPr>
          <p:cNvSpPr/>
          <p:nvPr/>
        </p:nvSpPr>
        <p:spPr>
          <a:xfrm>
            <a:off x="6345399" y="2998978"/>
            <a:ext cx="714163" cy="278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761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28" grpId="0" animBg="1"/>
      <p:bldP spid="2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22.8|9.2|3.8|6|22.6|1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8|44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|12.1|16.9"/>
</p:tagLst>
</file>

<file path=ppt/theme/theme1.xml><?xml version="1.0" encoding="utf-8"?>
<a:theme xmlns:a="http://schemas.openxmlformats.org/drawingml/2006/main" name="Data Migration Project Proposal by Slidesgo">
  <a:themeElements>
    <a:clrScheme name="Simple Light">
      <a:dk1>
        <a:srgbClr val="241160"/>
      </a:dk1>
      <a:lt1>
        <a:srgbClr val="FFFFFF"/>
      </a:lt1>
      <a:dk2>
        <a:srgbClr val="E2E4FC"/>
      </a:dk2>
      <a:lt2>
        <a:srgbClr val="8861F1"/>
      </a:lt2>
      <a:accent1>
        <a:srgbClr val="545EEA"/>
      </a:accent1>
      <a:accent2>
        <a:srgbClr val="0B9CDC"/>
      </a:accent2>
      <a:accent3>
        <a:srgbClr val="01CFE6"/>
      </a:accent3>
      <a:accent4>
        <a:srgbClr val="FFFFFF"/>
      </a:accent4>
      <a:accent5>
        <a:srgbClr val="FFFFFF"/>
      </a:accent5>
      <a:accent6>
        <a:srgbClr val="FFFFFF"/>
      </a:accent6>
      <a:hlink>
        <a:srgbClr val="2411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Data Migration Project Proposal by Slidesgo</Template>
  <TotalTime>10521</TotalTime>
  <Words>272</Words>
  <Application>Microsoft Macintosh PowerPoint</Application>
  <PresentationFormat>Widescreen</PresentationFormat>
  <Paragraphs>36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9" baseType="lpstr">
      <vt:lpstr>Aptos</vt:lpstr>
      <vt:lpstr>Aptos Display</vt:lpstr>
      <vt:lpstr>Arial</vt:lpstr>
      <vt:lpstr>Cairo</vt:lpstr>
      <vt:lpstr>Cambria Math</vt:lpstr>
      <vt:lpstr>Nunito Light</vt:lpstr>
      <vt:lpstr>Open Sans</vt:lpstr>
      <vt:lpstr>Proxima Nova</vt:lpstr>
      <vt:lpstr>PT Sans</vt:lpstr>
      <vt:lpstr>Raleway</vt:lpstr>
      <vt:lpstr>Space Grotesk</vt:lpstr>
      <vt:lpstr>Space Grotesk Medium</vt:lpstr>
      <vt:lpstr>Data Migration Project Proposal by Slidesgo</vt:lpstr>
      <vt:lpstr>Slidesgo Final Pages</vt:lpstr>
      <vt:lpstr>Introduction to Neural Networks in the context of ABF</vt:lpstr>
      <vt:lpstr>PowerPoint Presentation</vt:lpstr>
      <vt:lpstr>PowerPoint Presentation</vt:lpstr>
      <vt:lpstr>PowerPoint Presentation</vt:lpstr>
      <vt:lpstr>Hyperparameter Tuning (grid search)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Ioannis Mallioras</dc:creator>
  <cp:lastModifiedBy>Ioannis Mallioras</cp:lastModifiedBy>
  <cp:revision>10</cp:revision>
  <dcterms:created xsi:type="dcterms:W3CDTF">2024-06-05T07:21:40Z</dcterms:created>
  <dcterms:modified xsi:type="dcterms:W3CDTF">2024-12-05T14:02:35Z</dcterms:modified>
</cp:coreProperties>
</file>